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72" r:id="rId5"/>
    <p:sldId id="259" r:id="rId6"/>
    <p:sldId id="260" r:id="rId7"/>
    <p:sldId id="273" r:id="rId8"/>
    <p:sldId id="261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4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0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7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785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78563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BB68E77-F40D-4802-8DC4-C5959F5C5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9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7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6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8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F8AC-6DF1-4499-9D77-47B95545CCA9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4C81-083B-4536-BFB6-EE615CB30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6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21023" y="2765380"/>
            <a:ext cx="12313023" cy="1470025"/>
          </a:xfrm>
        </p:spPr>
        <p:txBody>
          <a:bodyPr>
            <a:noAutofit/>
          </a:bodyPr>
          <a:lstStyle/>
          <a:p>
            <a:pPr eaLnBrk="1" hangingPunct="1"/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8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8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5"/>
          <p:cNvSpPr>
            <a:spLocks/>
          </p:cNvSpPr>
          <p:nvPr/>
        </p:nvSpPr>
        <p:spPr bwMode="auto">
          <a:xfrm>
            <a:off x="480631" y="1973263"/>
            <a:ext cx="9882569" cy="1516499"/>
          </a:xfrm>
          <a:prstGeom prst="rightBracket">
            <a:avLst>
              <a:gd name="adj" fmla="val 8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50" name="Group 8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4508971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/>
              <a:tblGrid>
                <a:gridCol w="981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7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3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STT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Nhân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vật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Tên gọi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Lai lịch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Tài năng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Việc làm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4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Vua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Hùng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Vua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Hùng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Thứ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Kén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rê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̉…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0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Sơn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Sơn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Tinh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ở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vùng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núi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Tản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Viên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Có nhiều tài lạ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Mang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sính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lê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̃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đến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cầu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hôn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3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Thủy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Thủy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Tinh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ở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miền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biển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nhiều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tài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lạ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Mang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sính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lê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̃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đến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cầu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hôn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3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Mị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Mị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Con gái Vua Hùng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2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Lạc Hầu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Lạc Hầu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2892650"/>
              </p:ext>
            </p:extLst>
          </p:nvPr>
        </p:nvGraphicFramePr>
        <p:xfrm>
          <a:off x="0" y="0"/>
          <a:ext cx="12192001" cy="6290692"/>
        </p:xfrm>
        <a:graphic>
          <a:graphicData uri="http://schemas.openxmlformats.org/drawingml/2006/table">
            <a:tbl>
              <a:tblPr/>
              <a:tblGrid>
                <a:gridCol w="96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9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7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STT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Nhân vật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gọi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Lai lịch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Tài năng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Việc làm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Vua Hùng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Vua Hùng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Thứ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Kén rể…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Sơn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Sơn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ở vùng núi Tản Viên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Có nhiều tài lạ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Mang sính lễ đến cầu hôn…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Thủy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Tinh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Thủy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ở miền biển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Có nhiều tài lạ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Mang sính lễ đến cầu hôn…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Mị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Mị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Con gái Vua Hùng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Lạc Hầu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Lạc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Hầu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7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78389"/>
            <a:ext cx="12192000" cy="134470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-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được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thê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̉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hiện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qua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mặt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: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tên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gọi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lai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lịch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nết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hình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dáng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việc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làm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61044"/>
            <a:ext cx="1219200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trong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văn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tư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̣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sư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̣: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là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đối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tượng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thực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hiện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sự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hoạt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làm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17059"/>
            <a:ext cx="121920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trong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văn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bản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tư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̣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sư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̣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gồm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i="1" dirty="0">
                <a:latin typeface="Times New Roman" panose="02020603050405020304" pitchFamily="18" charset="0"/>
              </a:rPr>
              <a:t>	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+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chính</a:t>
            </a:r>
            <a:endParaRPr lang="en-US" sz="4400" i="1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i="1" dirty="0">
                <a:latin typeface="Times New Roman" panose="02020603050405020304" pitchFamily="18" charset="0"/>
              </a:rPr>
              <a:t>	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+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phu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̣</a:t>
            </a:r>
            <a:endParaRPr lang="en-US" sz="4400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6037"/>
            <a:ext cx="12192000" cy="435133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vật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trong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văn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tư</a:t>
            </a:r>
            <a:r>
              <a:rPr lang="en-US" sz="4400" dirty="0">
                <a:latin typeface="Times New Roman" panose="02020603050405020304" pitchFamily="18" charset="0"/>
              </a:rPr>
              <a:t>̣ </a:t>
            </a:r>
            <a:r>
              <a:rPr lang="en-US" sz="4400" dirty="0" err="1">
                <a:latin typeface="Times New Roman" panose="02020603050405020304" pitchFamily="18" charset="0"/>
              </a:rPr>
              <a:t>sư</a:t>
            </a:r>
            <a:r>
              <a:rPr lang="en-US" sz="4400" dirty="0">
                <a:latin typeface="Times New Roman" panose="02020603050405020304" pitchFamily="18" charset="0"/>
              </a:rPr>
              <a:t>̣:</a:t>
            </a:r>
          </a:p>
          <a:p>
            <a:pPr>
              <a:buFontTx/>
              <a:buNone/>
            </a:pPr>
            <a:r>
              <a:rPr lang="en-US" sz="4400" dirty="0">
                <a:latin typeface="Times New Roman" panose="02020603050405020304" pitchFamily="18" charset="0"/>
              </a:rPr>
              <a:t>		+ </a:t>
            </a:r>
            <a:r>
              <a:rPr lang="en-US" sz="4400" dirty="0" err="1">
                <a:latin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thê</a:t>
            </a:r>
            <a:r>
              <a:rPr lang="en-US" sz="4400" dirty="0">
                <a:latin typeface="Times New Roman" panose="02020603050405020304" pitchFamily="18" charset="0"/>
              </a:rPr>
              <a:t>̉ </a:t>
            </a:r>
            <a:r>
              <a:rPr lang="en-US" sz="4400" dirty="0" err="1">
                <a:latin typeface="Times New Roman" panose="02020603050405020304" pitchFamily="18" charset="0"/>
              </a:rPr>
              <a:t>được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gọi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bằng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tên</a:t>
            </a:r>
            <a:r>
              <a:rPr lang="en-US" sz="4400" dirty="0">
                <a:latin typeface="Times New Roman" panose="02020603050405020304" pitchFamily="18" charset="0"/>
              </a:rPr>
              <a:t> cụ </a:t>
            </a:r>
            <a:r>
              <a:rPr lang="en-US" sz="4400" dirty="0" err="1">
                <a:latin typeface="Times New Roman" panose="02020603050405020304" pitchFamily="18" charset="0"/>
              </a:rPr>
              <a:t>thê</a:t>
            </a:r>
            <a:r>
              <a:rPr lang="en-US" sz="4400" dirty="0">
                <a:latin typeface="Times New Roman" panose="02020603050405020304" pitchFamily="18" charset="0"/>
              </a:rPr>
              <a:t>̉</a:t>
            </a:r>
          </a:p>
          <a:p>
            <a:pPr>
              <a:buFontTx/>
              <a:buNone/>
            </a:pPr>
            <a:r>
              <a:rPr lang="en-US" sz="4400" dirty="0">
                <a:latin typeface="Times New Roman" panose="02020603050405020304" pitchFamily="18" charset="0"/>
              </a:rPr>
              <a:t>VD: </a:t>
            </a:r>
            <a:r>
              <a:rPr lang="en-US" sz="4400" dirty="0" err="1">
                <a:latin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</a:rPr>
              <a:t>Thủy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</a:rPr>
              <a:t>Tấm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Cám</a:t>
            </a:r>
            <a:r>
              <a:rPr lang="en-US" sz="4400" dirty="0">
                <a:latin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</a:rPr>
              <a:t>Thạch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Sanh</a:t>
            </a:r>
            <a:r>
              <a:rPr lang="en-US" sz="4400" dirty="0">
                <a:latin typeface="Times New Roman" panose="02020603050405020304" pitchFamily="18" charset="0"/>
              </a:rPr>
              <a:t>…</a:t>
            </a:r>
          </a:p>
          <a:p>
            <a:pPr>
              <a:buFontTx/>
              <a:buNone/>
            </a:pPr>
            <a:r>
              <a:rPr lang="en-US" sz="4400" dirty="0">
                <a:latin typeface="Times New Roman" panose="02020603050405020304" pitchFamily="18" charset="0"/>
              </a:rPr>
              <a:t>		+ </a:t>
            </a:r>
            <a:r>
              <a:rPr lang="en-US" sz="4400" dirty="0" err="1">
                <a:latin typeface="Times New Roman" panose="02020603050405020304" pitchFamily="18" charset="0"/>
              </a:rPr>
              <a:t>Có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thê</a:t>
            </a:r>
            <a:r>
              <a:rPr lang="en-US" sz="4400" dirty="0">
                <a:latin typeface="Times New Roman" panose="02020603050405020304" pitchFamily="18" charset="0"/>
              </a:rPr>
              <a:t>̉ </a:t>
            </a:r>
            <a:r>
              <a:rPr lang="en-US" sz="4400" dirty="0" err="1">
                <a:latin typeface="Times New Roman" panose="02020603050405020304" pitchFamily="18" charset="0"/>
              </a:rPr>
              <a:t>không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được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gọi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bằng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tên</a:t>
            </a:r>
            <a:r>
              <a:rPr lang="en-US" sz="4400" dirty="0">
                <a:latin typeface="Times New Roman" panose="02020603050405020304" pitchFamily="18" charset="0"/>
              </a:rPr>
              <a:t> cụ </a:t>
            </a:r>
            <a:r>
              <a:rPr lang="en-US" sz="4400" dirty="0" err="1">
                <a:latin typeface="Times New Roman" panose="02020603050405020304" pitchFamily="18" charset="0"/>
              </a:rPr>
              <a:t>thê</a:t>
            </a:r>
            <a:r>
              <a:rPr lang="en-US" sz="4400" dirty="0">
                <a:latin typeface="Times New Roman" panose="02020603050405020304" pitchFamily="18" charset="0"/>
              </a:rPr>
              <a:t>̉</a:t>
            </a:r>
          </a:p>
          <a:p>
            <a:pPr>
              <a:buFontTx/>
              <a:buNone/>
            </a:pPr>
            <a:r>
              <a:rPr lang="en-US" sz="4400" dirty="0">
                <a:latin typeface="Times New Roman" panose="02020603050405020304" pitchFamily="18" charset="0"/>
              </a:rPr>
              <a:t>VD: </a:t>
            </a:r>
            <a:r>
              <a:rPr lang="en-US" sz="4400" dirty="0" err="1">
                <a:latin typeface="Times New Roman" panose="02020603050405020304" pitchFamily="18" charset="0"/>
              </a:rPr>
              <a:t>ông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lão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đánh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cá</a:t>
            </a:r>
            <a:r>
              <a:rPr lang="en-US" sz="4400" dirty="0">
                <a:latin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</a:rPr>
              <a:t>cô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bé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bán</a:t>
            </a:r>
            <a:r>
              <a:rPr lang="en-US" sz="4400" dirty="0"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</a:rPr>
              <a:t>diêm</a:t>
            </a:r>
            <a:r>
              <a:rPr lang="en-US" sz="4400" dirty="0">
                <a:latin typeface="Times New Roman" panose="02020603050405020304" pitchFamily="18" charset="0"/>
              </a:rPr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410957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55"/>
          <a:stretch/>
        </p:blipFill>
        <p:spPr>
          <a:xfrm>
            <a:off x="0" y="0"/>
            <a:ext cx="12192000" cy="4326339"/>
          </a:xfrm>
        </p:spPr>
      </p:pic>
    </p:spTree>
    <p:extLst>
      <p:ext uri="{BB962C8B-B14F-4D97-AF65-F5344CB8AC3E}">
        <p14:creationId xmlns:p14="http://schemas.microsoft.com/office/powerpoint/2010/main" val="290841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79115" y="1539630"/>
            <a:ext cx="101567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052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AutoShape 5"/>
          <p:cNvSpPr>
            <a:spLocks/>
          </p:cNvSpPr>
          <p:nvPr/>
        </p:nvSpPr>
        <p:spPr bwMode="auto">
          <a:xfrm>
            <a:off x="480631" y="1973263"/>
            <a:ext cx="9882569" cy="1516499"/>
          </a:xfrm>
          <a:prstGeom prst="rightBracket">
            <a:avLst>
              <a:gd name="adj" fmla="val 833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910146" y="1552049"/>
            <a:ext cx="4281854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7071946" y="177839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910146" y="4279424"/>
            <a:ext cx="4281854" cy="7296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066084" y="2603023"/>
            <a:ext cx="5862" cy="40228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7071946" y="46442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-94129" y="316409"/>
            <a:ext cx="12192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44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72509"/>
            <a:ext cx="47139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545259"/>
            <a:ext cx="70660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-3382" y="4267200"/>
            <a:ext cx="70694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044626"/>
            <a:ext cx="72935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82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70" grpId="0" animBg="1"/>
      <p:bldP spid="11274" grpId="0" animBg="1"/>
      <p:bldP spid="11276" grpId="0" animBg="1"/>
      <p:bldP spid="3085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8567086" y="2420824"/>
            <a:ext cx="3602502" cy="6358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431306" y="5158699"/>
            <a:ext cx="3738282" cy="6454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924800" y="1535788"/>
            <a:ext cx="26894" cy="24338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7951694" y="273874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7897906" y="545058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-94129" y="316409"/>
            <a:ext cx="12192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44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840" y="1230006"/>
            <a:ext cx="73811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48" y="2846339"/>
            <a:ext cx="6322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274" y="4419600"/>
            <a:ext cx="73523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7830671" y="4568757"/>
            <a:ext cx="40341" cy="1974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6804212" y="814845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5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7" grpId="0" animBg="1"/>
      <p:bldP spid="11278" grpId="0" animBg="1"/>
      <p:bldP spid="11279" grpId="0" animBg="1"/>
      <p:bldP spid="3085" grpId="0"/>
      <p:bldP spid="6" grpId="0"/>
      <p:bldP spid="7" grpId="0"/>
      <p:bldP spid="8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733810" y="4773706"/>
            <a:ext cx="9401383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423146" y="1218304"/>
            <a:ext cx="584499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3040021"/>
            <a:ext cx="8691282" cy="908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828429" y="826368"/>
            <a:ext cx="3993777" cy="914400"/>
          </a:xfrm>
          <a:prstGeom prst="wedgeEllipseCallout">
            <a:avLst>
              <a:gd name="adj1" fmla="val -78836"/>
              <a:gd name="adj2" fmla="val 4974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9528889" y="3818965"/>
            <a:ext cx="2665352" cy="914400"/>
          </a:xfrm>
          <a:prstGeom prst="wedgeEllipseCallout">
            <a:avLst>
              <a:gd name="adj1" fmla="val -86431"/>
              <a:gd name="adj2" fmla="val -109722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345641" y="2169459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81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6" grpId="1" animBg="1"/>
      <p:bldP spid="4107" grpId="0" animBg="1"/>
      <p:bldP spid="4108" grpId="0" animBg="1"/>
      <p:bldP spid="4110" grpId="0" animBg="1"/>
      <p:bldP spid="4111" grpId="0" animBg="1"/>
      <p:bldP spid="41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-1" y="2283760"/>
            <a:ext cx="8390965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6225988" cy="6914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1. Vua Hùng kén rể.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8780929" y="2292724"/>
            <a:ext cx="3411071" cy="685800"/>
          </a:xfrm>
          <a:prstGeom prst="wedgeEllipseCallout">
            <a:avLst>
              <a:gd name="adj1" fmla="val -76787"/>
              <a:gd name="adj2" fmla="val -1631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346951"/>
            <a:ext cx="8390965" cy="649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6494929" y="137740"/>
            <a:ext cx="5697071" cy="906649"/>
          </a:xfrm>
          <a:prstGeom prst="wedgeEllipseCallout">
            <a:avLst>
              <a:gd name="adj1" fmla="val -61734"/>
              <a:gd name="adj2" fmla="val -630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8780929" y="1242734"/>
            <a:ext cx="3303494" cy="679076"/>
          </a:xfrm>
          <a:prstGeom prst="wedgeEllipseCallout">
            <a:avLst>
              <a:gd name="adj1" fmla="val -67572"/>
              <a:gd name="adj2" fmla="val 195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079504" y="3285563"/>
            <a:ext cx="13447" cy="60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738283" y="19789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8888506" y="3198160"/>
            <a:ext cx="3303494" cy="600635"/>
          </a:xfrm>
          <a:prstGeom prst="wedgeEllipseCallout">
            <a:avLst>
              <a:gd name="adj1" fmla="val -96452"/>
              <a:gd name="adj2" fmla="val 72264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8659905" y="4002741"/>
            <a:ext cx="3545541" cy="600635"/>
          </a:xfrm>
          <a:prstGeom prst="wedgeEllipseCallout">
            <a:avLst>
              <a:gd name="adj1" fmla="val -87055"/>
              <a:gd name="adj2" fmla="val -55683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696076" y="3388565"/>
            <a:ext cx="793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4603377"/>
            <a:ext cx="7812742" cy="19318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7933765" y="4603377"/>
            <a:ext cx="4258235" cy="1931894"/>
          </a:xfrm>
          <a:prstGeom prst="wedgeEllipseCallout">
            <a:avLst>
              <a:gd name="adj1" fmla="val -65160"/>
              <a:gd name="adj2" fmla="val 271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3300881" y="729595"/>
            <a:ext cx="13447" cy="60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079504" y="4002741"/>
            <a:ext cx="13447" cy="60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9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/>
      <p:bldP spid="5127" grpId="0" animBg="1"/>
      <p:bldP spid="5132" grpId="0" animBg="1"/>
      <p:bldP spid="5128" grpId="0" animBg="1"/>
      <p:bldP spid="5129" grpId="0" animBg="1"/>
      <p:bldP spid="5130" grpId="0" animBg="1"/>
      <p:bldP spid="5131" grpId="0" animBg="1"/>
      <p:bldP spid="5134" grpId="0" animBg="1"/>
      <p:bldP spid="5135" grpId="0" animBg="1"/>
      <p:bldP spid="5136" grpId="0" animBg="1"/>
      <p:bldP spid="5137" grpId="0"/>
      <p:bldP spid="5138" grpId="0" animBg="1"/>
      <p:bldP spid="5139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097306"/>
            <a:ext cx="12192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trào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4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4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endParaRPr lang="en-US" sz="4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41422" y="1270689"/>
            <a:ext cx="101567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8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" y="2699036"/>
            <a:ext cx="1219199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941422" y="1270689"/>
            <a:ext cx="101567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56" name="Group 8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3104203"/>
              </p:ext>
            </p:extLst>
          </p:nvPr>
        </p:nvGraphicFramePr>
        <p:xfrm>
          <a:off x="1" y="2484754"/>
          <a:ext cx="12191999" cy="4373246"/>
        </p:xfrm>
        <a:graphic>
          <a:graphicData uri="http://schemas.openxmlformats.org/drawingml/2006/table">
            <a:tbl>
              <a:tblPr/>
              <a:tblGrid>
                <a:gridCol w="1223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1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6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STT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Nhân vật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Tên gọi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Lai </a:t>
                      </a: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lịch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Tài năng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Việc làm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Vua</a:t>
                      </a: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Hùng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Sơn</a:t>
                      </a: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Tinh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Thủy Tinh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Mị Nương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Lạc Hầu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21699" y="1227275"/>
            <a:ext cx="6359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2.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Nhân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vật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trong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văn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tư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̣ </a:t>
            </a:r>
            <a:r>
              <a:rPr lang="en-US" sz="44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sư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  <a:t>̣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5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697</Words>
  <Application>Microsoft Office PowerPoint</Application>
  <PresentationFormat>Widescreen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SỰ VIỆC VÀ NHÂN VẬT TRONG VĂN TỰ SỰ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 HUNGPHAT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SỰ VIỆC VÀ NHÂN VẬT TRONG VĂN TỰ SỰ</dc:title>
  <dc:creator>LE</dc:creator>
  <cp:lastModifiedBy>ACER</cp:lastModifiedBy>
  <cp:revision>11</cp:revision>
  <dcterms:created xsi:type="dcterms:W3CDTF">2017-09-02T02:21:40Z</dcterms:created>
  <dcterms:modified xsi:type="dcterms:W3CDTF">2020-10-11T13:15:28Z</dcterms:modified>
</cp:coreProperties>
</file>